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activeX/activeX1.xml" ContentType="application/vnd.ms-office.activeX+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unknown"/>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1"/>
  </p:notesMasterIdLst>
  <p:sldIdLst>
    <p:sldId id="258" r:id="rId2"/>
    <p:sldId id="269" r:id="rId3"/>
    <p:sldId id="261" r:id="rId4"/>
    <p:sldId id="268" r:id="rId5"/>
    <p:sldId id="273" r:id="rId6"/>
    <p:sldId id="272" r:id="rId7"/>
    <p:sldId id="271" r:id="rId8"/>
    <p:sldId id="264" r:id="rId9"/>
    <p:sldId id="262" r:id="rId10"/>
    <p:sldId id="265" r:id="rId11"/>
    <p:sldId id="277" r:id="rId12"/>
    <p:sldId id="259" r:id="rId13"/>
    <p:sldId id="266" r:id="rId14"/>
    <p:sldId id="260" r:id="rId15"/>
    <p:sldId id="275" r:id="rId16"/>
    <p:sldId id="267" r:id="rId17"/>
    <p:sldId id="256" r:id="rId18"/>
    <p:sldId id="257"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5125" autoAdjust="0"/>
  </p:normalViewPr>
  <p:slideViewPr>
    <p:cSldViewPr>
      <p:cViewPr>
        <p:scale>
          <a:sx n="86" d="100"/>
          <a:sy n="86" d="100"/>
        </p:scale>
        <p:origin x="-72" y="-72"/>
      </p:cViewPr>
      <p:guideLst>
        <p:guide orient="horz" pos="2160"/>
        <p:guide pos="2880"/>
      </p:guideLst>
    </p:cSldViewPr>
  </p:slideViewPr>
  <p:notesTextViewPr>
    <p:cViewPr>
      <p:scale>
        <a:sx n="100" d="100"/>
        <a:sy n="100" d="100"/>
      </p:scale>
      <p:origin x="0" y="0"/>
    </p:cViewPr>
  </p:notesTextViewPr>
  <p:notesViewPr>
    <p:cSldViewPr>
      <p:cViewPr>
        <p:scale>
          <a:sx n="90" d="100"/>
          <a:sy n="90" d="100"/>
        </p:scale>
        <p:origin x="-1860" y="726"/>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activeX/activeX1.xml><?xml version="1.0" encoding="utf-8"?>
<ax:ocx xmlns:ax="http://schemas.microsoft.com/office/2006/activeX" xmlns:r="http://schemas.openxmlformats.org/officeDocument/2006/relationships" ax:classid="{6BF52A52-394A-11D3-B153-00C04F79FAA6}" ax:persistence="persistPropertyBag">
  <ax:ocxPr ax:name="URL" ax:value="mms://mythos2.emporia.edu/esumedia/edobler/project.wmv"/>
  <ax:ocxPr ax:name="rate" ax:value="1"/>
  <ax:ocxPr ax:name="balance" ax:value="0"/>
  <ax:ocxPr ax:name="currentPosition" ax:value="0"/>
  <ax:ocxPr ax:name="defaultFrame" ax:value=""/>
  <ax:ocxPr ax:name="playCount" ax:value="1"/>
  <ax:ocxPr ax:name="autoStart" ax:value="-1"/>
  <ax:ocxPr ax:name="currentMarker" ax:value="0"/>
  <ax:ocxPr ax:name="invokeURLs" ax:value="-1"/>
  <ax:ocxPr ax:name="baseURL" ax:value=""/>
  <ax:ocxPr ax:name="volume" ax:value="10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23279"/>
  <ax:ocxPr ax:name="_cy" ax:value="16510"/>
</ax:ocx>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65D183-1A9C-4BB7-BE00-4D4201A7D1E0}" type="datetimeFigureOut">
              <a:rPr lang="en-US" smtClean="0"/>
              <a:pPr/>
              <a:t>10/28/2011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EF4497-02C8-40D2-9504-534373E2B917}" type="slidenum">
              <a:rPr lang="en-US" smtClean="0"/>
              <a:pPr/>
              <a:t>‹#›</a:t>
            </a:fld>
            <a:endParaRPr lang="en-US"/>
          </a:p>
        </p:txBody>
      </p:sp>
    </p:spTree>
    <p:extLst>
      <p:ext uri="{BB962C8B-B14F-4D97-AF65-F5344CB8AC3E}">
        <p14:creationId xmlns:p14="http://schemas.microsoft.com/office/powerpoint/2010/main" xmlns="" val="114334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here to talk about how teaching and learning is changing.  And I would like to start with telling you how</a:t>
            </a:r>
            <a:r>
              <a:rPr lang="en-US" baseline="0" dirty="0" smtClean="0"/>
              <a:t> teaching and learning is changing for one person, me!  Set off on my sabbatical to learn more about teaching writing.   The title of my project was “Where have all of the writing teachers gone?”  And I made plans to visit several classrooms of exemplary teachers and collect examples to bring back for my students. What I came away with has profoundly changed me as a teacher and as a learner.</a:t>
            </a:r>
            <a:endParaRPr lang="en-US" dirty="0"/>
          </a:p>
        </p:txBody>
      </p:sp>
      <p:sp>
        <p:nvSpPr>
          <p:cNvPr id="4" name="Slide Number Placeholder 3"/>
          <p:cNvSpPr>
            <a:spLocks noGrp="1"/>
          </p:cNvSpPr>
          <p:nvPr>
            <p:ph type="sldNum" sz="quarter" idx="10"/>
          </p:nvPr>
        </p:nvSpPr>
        <p:spPr/>
        <p:txBody>
          <a:bodyPr/>
          <a:lstStyle/>
          <a:p>
            <a:fld id="{15EF4497-02C8-40D2-9504-534373E2B917}"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this isn’t a presentation about using technology.  This</a:t>
            </a:r>
            <a:r>
              <a:rPr lang="en-US" baseline="0" dirty="0" smtClean="0"/>
              <a:t> presentation is about rethinking learning because of what we can do with technology, and specifically the Internet.</a:t>
            </a:r>
            <a:endParaRPr lang="en-US" dirty="0"/>
          </a:p>
        </p:txBody>
      </p:sp>
      <p:sp>
        <p:nvSpPr>
          <p:cNvPr id="4" name="Slide Number Placeholder 3"/>
          <p:cNvSpPr>
            <a:spLocks noGrp="1"/>
          </p:cNvSpPr>
          <p:nvPr>
            <p:ph type="sldNum" sz="quarter" idx="10"/>
          </p:nvPr>
        </p:nvSpPr>
        <p:spPr/>
        <p:txBody>
          <a:bodyPr/>
          <a:lstStyle/>
          <a:p>
            <a:fld id="{15EF4497-02C8-40D2-9504-534373E2B917}"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262FC23-E3D9-4084-8D26-AECA741AA912}"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a:t>
            </a:r>
            <a:r>
              <a:rPr lang="en-US" baseline="0" dirty="0" smtClean="0"/>
              <a:t> I was trying to keep up with the students, I learned that you can learn how to use the Internet by using the Internet.  Ex: how to add a picture to your blog</a:t>
            </a:r>
          </a:p>
          <a:p>
            <a:r>
              <a:rPr lang="en-US" dirty="0" smtClean="0"/>
              <a:t>Lots of people like to help others learn</a:t>
            </a:r>
            <a:r>
              <a:rPr lang="en-US" baseline="0" dirty="0" smtClean="0"/>
              <a:t> on the Internet.  There is a spirit of sharing that prevails.</a:t>
            </a:r>
            <a:endParaRPr lang="en-US" dirty="0"/>
          </a:p>
        </p:txBody>
      </p:sp>
      <p:sp>
        <p:nvSpPr>
          <p:cNvPr id="4" name="Slide Number Placeholder 3"/>
          <p:cNvSpPr>
            <a:spLocks noGrp="1"/>
          </p:cNvSpPr>
          <p:nvPr>
            <p:ph type="sldNum" sz="quarter" idx="10"/>
          </p:nvPr>
        </p:nvSpPr>
        <p:spPr/>
        <p:txBody>
          <a:bodyPr/>
          <a:lstStyle/>
          <a:p>
            <a:fld id="{15EF4497-02C8-40D2-9504-534373E2B917}"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Collective knowledge – The social networking aspects of the Internet provide so many opportunities for us to connect – whether it’s through Twitter, Skype, </a:t>
            </a:r>
            <a:r>
              <a:rPr lang="en-US" baseline="0" dirty="0" err="1" smtClean="0"/>
              <a:t>Ning</a:t>
            </a:r>
            <a:r>
              <a:rPr lang="en-US" baseline="0" dirty="0" smtClean="0"/>
              <a:t>, or whatever site you choose.  Ex:  research team </a:t>
            </a:r>
            <a:r>
              <a:rPr lang="en-US" baseline="0" dirty="0" err="1" smtClean="0"/>
              <a:t>Skypes</a:t>
            </a:r>
            <a:r>
              <a:rPr lang="en-US" baseline="0" dirty="0" smtClean="0"/>
              <a:t>, shared documents, etc.</a:t>
            </a:r>
          </a:p>
          <a:p>
            <a:endParaRPr lang="en-US" dirty="0"/>
          </a:p>
        </p:txBody>
      </p:sp>
      <p:sp>
        <p:nvSpPr>
          <p:cNvPr id="4" name="Slide Number Placeholder 3"/>
          <p:cNvSpPr>
            <a:spLocks noGrp="1"/>
          </p:cNvSpPr>
          <p:nvPr>
            <p:ph type="sldNum" sz="quarter" idx="10"/>
          </p:nvPr>
        </p:nvSpPr>
        <p:spPr/>
        <p:txBody>
          <a:bodyPr/>
          <a:lstStyle/>
          <a:p>
            <a:fld id="{15EF4497-02C8-40D2-9504-534373E2B917}"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Helped</a:t>
            </a:r>
            <a:r>
              <a:rPr lang="en-US" baseline="0" dirty="0" smtClean="0"/>
              <a:t> me realize that the resources I need to answer any questions I have, solve any problem, seek any advice I need in teaching can be found on the Internet.  Creating your personal learning network is about connecting with people and resources.  Ex:  </a:t>
            </a:r>
            <a:r>
              <a:rPr lang="en-US" baseline="0" dirty="0" err="1" smtClean="0"/>
              <a:t>Plurk</a:t>
            </a:r>
            <a:r>
              <a:rPr lang="en-US" baseline="0" dirty="0" smtClean="0"/>
              <a:t>, </a:t>
            </a:r>
            <a:r>
              <a:rPr lang="en-US" baseline="0" dirty="0" err="1" smtClean="0"/>
              <a:t>Ning</a:t>
            </a:r>
            <a:r>
              <a:rPr lang="en-US" baseline="0" dirty="0" smtClean="0"/>
              <a:t>, sharing favorite websites through </a:t>
            </a:r>
            <a:r>
              <a:rPr lang="en-US" baseline="0" dirty="0" err="1" smtClean="0"/>
              <a:t>Diigo</a:t>
            </a:r>
            <a:endParaRPr lang="en-US" baseline="0" dirty="0" smtClean="0"/>
          </a:p>
          <a:p>
            <a:r>
              <a:rPr lang="en-US" baseline="0" dirty="0" smtClean="0"/>
              <a:t>Personal Learning Networks:  Using the Power of Connections to Transform Education</a:t>
            </a:r>
            <a:endParaRPr lang="en-US" dirty="0"/>
          </a:p>
        </p:txBody>
      </p:sp>
      <p:sp>
        <p:nvSpPr>
          <p:cNvPr id="4" name="Slide Number Placeholder 3"/>
          <p:cNvSpPr>
            <a:spLocks noGrp="1"/>
          </p:cNvSpPr>
          <p:nvPr>
            <p:ph type="sldNum" sz="quarter" idx="10"/>
          </p:nvPr>
        </p:nvSpPr>
        <p:spPr/>
        <p:txBody>
          <a:bodyPr/>
          <a:lstStyle/>
          <a:p>
            <a:fld id="{15EF4497-02C8-40D2-9504-534373E2B917}"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F4497-02C8-40D2-9504-534373E2B917}" type="slidenum">
              <a:rPr lang="en-US" smtClean="0"/>
              <a:pPr/>
              <a:t>13</a:t>
            </a:fld>
            <a:endParaRPr lang="en-US"/>
          </a:p>
        </p:txBody>
      </p:sp>
    </p:spTree>
    <p:extLst>
      <p:ext uri="{BB962C8B-B14F-4D97-AF65-F5344CB8AC3E}">
        <p14:creationId xmlns:p14="http://schemas.microsoft.com/office/powerpoint/2010/main" xmlns="" val="755813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dirty="0"/>
              <a:t>These activities are designed to answer a question or solve a problem and generally reflect the types of learning and work people do in the everyday world outside the classroom</a:t>
            </a:r>
            <a:r>
              <a:rPr lang="en-US" dirty="0" smtClean="0"/>
              <a:t>.</a:t>
            </a:r>
          </a:p>
          <a:p>
            <a:pPr marL="228600" lvl="0" indent="-228600">
              <a:buFont typeface="+mj-lt"/>
              <a:buAutoNum type="arabicPeriod"/>
            </a:pPr>
            <a:r>
              <a:rPr lang="en-US" dirty="0"/>
              <a:t>A well-designed project provokes students to encounter (and struggle with) the central concepts and principles of a </a:t>
            </a:r>
            <a:r>
              <a:rPr lang="en-US" dirty="0" smtClean="0"/>
              <a:t>discipline.</a:t>
            </a:r>
          </a:p>
          <a:p>
            <a:pPr marL="228600" indent="-228600">
              <a:buFont typeface="+mj-lt"/>
              <a:buAutoNum type="arabicPeriod"/>
            </a:pPr>
            <a:r>
              <a:rPr lang="en-US" dirty="0"/>
              <a:t>These skills include communication and presentation skills, organization and time management skills, research and inquiry skills, self-assessment and reflection skills, and group participation and leadership skills</a:t>
            </a:r>
            <a:r>
              <a:rPr lang="en-US" dirty="0" smtClean="0"/>
              <a:t>.</a:t>
            </a:r>
          </a:p>
          <a:p>
            <a:pPr marL="228600" lvl="0" indent="-228600">
              <a:buFont typeface="+mj-lt"/>
              <a:buAutoNum type="arabicPeriod"/>
            </a:pPr>
            <a:r>
              <a:rPr lang="en-US" dirty="0"/>
              <a:t>Performance is assessed on an individual basis, and takes into account the quality of the product produced, the depth of content understanding demonstrated, and the contributions made to the ongoing process of project realization.</a:t>
            </a:r>
          </a:p>
          <a:p>
            <a:pPr marL="228600" indent="-228600">
              <a:buFont typeface="+mj-lt"/>
              <a:buAutoNum type="arabicPeriod"/>
            </a:pPr>
            <a:endParaRPr lang="en-US" dirty="0" smtClean="0"/>
          </a:p>
          <a:p>
            <a:pPr marL="228600" indent="-228600">
              <a:buFont typeface="+mj-lt"/>
              <a:buAutoNum type="arabicPeriod"/>
            </a:pPr>
            <a:endParaRPr lang="en-US" dirty="0"/>
          </a:p>
          <a:p>
            <a:pPr lvl="0"/>
            <a:endParaRPr lang="en-US" dirty="0" smtClean="0"/>
          </a:p>
          <a:p>
            <a:pPr marL="228600" lvl="0" indent="-228600">
              <a:buFont typeface="+mj-lt"/>
              <a:buAutoNum type="arabicPeriod"/>
            </a:pP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15EF4497-02C8-40D2-9504-534373E2B917}" type="slidenum">
              <a:rPr lang="en-US" smtClean="0"/>
              <a:pPr/>
              <a:t>14</a:t>
            </a:fld>
            <a:endParaRPr lang="en-US"/>
          </a:p>
        </p:txBody>
      </p:sp>
    </p:spTree>
    <p:extLst>
      <p:ext uri="{BB962C8B-B14F-4D97-AF65-F5344CB8AC3E}">
        <p14:creationId xmlns:p14="http://schemas.microsoft.com/office/powerpoint/2010/main" xmlns="" val="1068839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868BD73-3085-49DE-A3BF-94B730B7515A}" type="datetimeFigureOut">
              <a:rPr lang="en-US" smtClean="0"/>
              <a:pPr/>
              <a:t>10/28/2011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77F11E5-CEF8-4A35-B592-0DCEDE9441C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868BD73-3085-49DE-A3BF-94B730B7515A}" type="datetimeFigureOut">
              <a:rPr lang="en-US" smtClean="0"/>
              <a:pPr/>
              <a:t>10/28/2011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F11E5-CEF8-4A35-B592-0DCEDE9441C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868BD73-3085-49DE-A3BF-94B730B7515A}" type="datetimeFigureOut">
              <a:rPr lang="en-US" smtClean="0"/>
              <a:pPr/>
              <a:t>10/28/2011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F11E5-CEF8-4A35-B592-0DCEDE9441C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868BD73-3085-49DE-A3BF-94B730B7515A}" type="datetimeFigureOut">
              <a:rPr lang="en-US" smtClean="0"/>
              <a:pPr/>
              <a:t>10/28/2011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F11E5-CEF8-4A35-B592-0DCEDE9441C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868BD73-3085-49DE-A3BF-94B730B7515A}" type="datetimeFigureOut">
              <a:rPr lang="en-US" smtClean="0"/>
              <a:pPr/>
              <a:t>10/28/2011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7F11E5-CEF8-4A35-B592-0DCEDE9441C3}"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868BD73-3085-49DE-A3BF-94B730B7515A}" type="datetimeFigureOut">
              <a:rPr lang="en-US" smtClean="0"/>
              <a:pPr/>
              <a:t>10/28/2011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F11E5-CEF8-4A35-B592-0DCEDE9441C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868BD73-3085-49DE-A3BF-94B730B7515A}" type="datetimeFigureOut">
              <a:rPr lang="en-US" smtClean="0"/>
              <a:pPr/>
              <a:t>10/28/2011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7F11E5-CEF8-4A35-B592-0DCEDE9441C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868BD73-3085-49DE-A3BF-94B730B7515A}" type="datetimeFigureOut">
              <a:rPr lang="en-US" smtClean="0"/>
              <a:pPr/>
              <a:t>10/28/2011</a:t>
            </a:fld>
            <a:endParaRPr lang="en-US"/>
          </a:p>
        </p:txBody>
      </p:sp>
      <p:sp>
        <p:nvSpPr>
          <p:cNvPr id="8" name="Slide Number Placeholder 7"/>
          <p:cNvSpPr>
            <a:spLocks noGrp="1"/>
          </p:cNvSpPr>
          <p:nvPr>
            <p:ph type="sldNum" sz="quarter" idx="11"/>
          </p:nvPr>
        </p:nvSpPr>
        <p:spPr/>
        <p:txBody>
          <a:bodyPr/>
          <a:lstStyle/>
          <a:p>
            <a:fld id="{877F11E5-CEF8-4A35-B592-0DCEDE9441C3}"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68BD73-3085-49DE-A3BF-94B730B7515A}" type="datetimeFigureOut">
              <a:rPr lang="en-US" smtClean="0"/>
              <a:pPr/>
              <a:t>10/28/2011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7F11E5-CEF8-4A35-B592-0DCEDE9441C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868BD73-3085-49DE-A3BF-94B730B7515A}" type="datetimeFigureOut">
              <a:rPr lang="en-US" smtClean="0"/>
              <a:pPr/>
              <a:t>10/28/2011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877F11E5-CEF8-4A35-B592-0DCEDE9441C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E868BD73-3085-49DE-A3BF-94B730B7515A}" type="datetimeFigureOut">
              <a:rPr lang="en-US" smtClean="0"/>
              <a:pPr/>
              <a:t>10/28/2011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7F11E5-CEF8-4A35-B592-0DCEDE9441C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E868BD73-3085-49DE-A3BF-94B730B7515A}" type="datetimeFigureOut">
              <a:rPr lang="en-US" smtClean="0"/>
              <a:pPr/>
              <a:t>10/28/2011</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877F11E5-CEF8-4A35-B592-0DCEDE9441C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www.google.com/images?hl=en&amp;biw=1024&amp;bih=573&amp;gbv=2&amp;tbm=isch&amp;btnG=Search&amp;aq=f&amp;aqi=&amp;oq=&amp;safe=active&amp;q=teacher%20as%20a%20learne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3600"/>
            <a:ext cx="6480048" cy="2301240"/>
          </a:xfrm>
        </p:spPr>
        <p:txBody>
          <a:bodyPr>
            <a:normAutofit fontScale="90000"/>
          </a:bodyPr>
          <a:lstStyle/>
          <a:p>
            <a:r>
              <a:rPr lang="en-US" dirty="0" smtClean="0"/>
              <a:t>Moving Forward:  Using Technology to Promote Thinking and Learning</a:t>
            </a:r>
            <a:endParaRPr lang="en-US" dirty="0"/>
          </a:p>
        </p:txBody>
      </p:sp>
      <p:sp>
        <p:nvSpPr>
          <p:cNvPr id="3" name="Subtitle 2"/>
          <p:cNvSpPr>
            <a:spLocks noGrp="1"/>
          </p:cNvSpPr>
          <p:nvPr>
            <p:ph type="subTitle" idx="1"/>
          </p:nvPr>
        </p:nvSpPr>
        <p:spPr>
          <a:xfrm>
            <a:off x="1371600" y="3886200"/>
            <a:ext cx="6400800" cy="2438400"/>
          </a:xfrm>
        </p:spPr>
        <p:txBody>
          <a:bodyPr/>
          <a:lstStyle/>
          <a:p>
            <a:r>
              <a:rPr lang="en-US" dirty="0" smtClean="0"/>
              <a:t>Elizabeth Dobler</a:t>
            </a:r>
          </a:p>
          <a:p>
            <a:r>
              <a:rPr lang="en-US" dirty="0" smtClean="0"/>
              <a:t>Melissa Reed</a:t>
            </a:r>
          </a:p>
          <a:p>
            <a:r>
              <a:rPr lang="en-US" dirty="0" smtClean="0"/>
              <a:t>Emporia State University</a:t>
            </a:r>
          </a:p>
          <a:p>
            <a:r>
              <a:rPr lang="en-US" dirty="0" smtClean="0"/>
              <a:t>Kansas Reading Association</a:t>
            </a:r>
          </a:p>
          <a:p>
            <a:r>
              <a:rPr lang="en-US" dirty="0" smtClean="0"/>
              <a:t>October 21, 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None/>
            </a:pPr>
            <a:r>
              <a:rPr lang="en-US" b="1" dirty="0"/>
              <a:t>“The illiterate of the 21st century will not be those who cannot read and write, but those who cannot learn, unlearn, and relearn.”</a:t>
            </a:r>
          </a:p>
          <a:p>
            <a:pPr>
              <a:buNone/>
            </a:pPr>
            <a:endParaRPr lang="en-US" b="1" dirty="0"/>
          </a:p>
          <a:p>
            <a:pPr algn="r">
              <a:buNone/>
            </a:pPr>
            <a:r>
              <a:rPr lang="en-US" b="1" dirty="0"/>
              <a:t>- </a:t>
            </a:r>
            <a:r>
              <a:rPr lang="en-US" sz="2800" dirty="0"/>
              <a:t>Alvin Toffler</a:t>
            </a:r>
            <a:r>
              <a:rPr lang="en-US" dirty="0"/>
              <a:t> </a:t>
            </a:r>
          </a:p>
          <a:p>
            <a:endParaRPr lang="en-US" dirty="0"/>
          </a:p>
        </p:txBody>
      </p:sp>
    </p:spTree>
    <p:extLst>
      <p:ext uri="{BB962C8B-B14F-4D97-AF65-F5344CB8AC3E}">
        <p14:creationId xmlns:p14="http://schemas.microsoft.com/office/powerpoint/2010/main" xmlns="" val="128931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Core Standards</a:t>
            </a:r>
            <a:endParaRPr lang="en-US" dirty="0"/>
          </a:p>
        </p:txBody>
      </p:sp>
      <p:sp>
        <p:nvSpPr>
          <p:cNvPr id="3" name="Content Placeholder 2"/>
          <p:cNvSpPr>
            <a:spLocks noGrp="1"/>
          </p:cNvSpPr>
          <p:nvPr>
            <p:ph idx="1"/>
          </p:nvPr>
        </p:nvSpPr>
        <p:spPr/>
        <p:txBody>
          <a:bodyPr/>
          <a:lstStyle/>
          <a:p>
            <a:r>
              <a:rPr lang="en-US" sz="1800" dirty="0" smtClean="0"/>
              <a:t>Prepare for and participate effectively in a range of conversations and collaborations with diverse partners, building on others’ ideas and expressing their own clearly and persuasively.</a:t>
            </a:r>
          </a:p>
          <a:p>
            <a:endParaRPr lang="en-US" sz="1800" dirty="0" smtClean="0"/>
          </a:p>
          <a:p>
            <a:r>
              <a:rPr lang="en-US" sz="1800" dirty="0" smtClean="0"/>
              <a:t>Integrate and evaluate information presented in diverse media and formats, including visually, quantitatively, and orally. </a:t>
            </a:r>
          </a:p>
          <a:p>
            <a:endParaRPr lang="en-US" sz="1800" dirty="0" smtClean="0"/>
          </a:p>
          <a:p>
            <a:r>
              <a:rPr lang="en-US" sz="1800" dirty="0" smtClean="0"/>
              <a:t>Make strategic use of digital media and visual displays of data to express information and enhance understanding of presentations.</a:t>
            </a:r>
          </a:p>
          <a:p>
            <a:endParaRPr lang="en-US" sz="1800" smtClean="0"/>
          </a:p>
          <a:p>
            <a:r>
              <a:rPr lang="en-US" sz="1800" smtClean="0"/>
              <a:t>Use </a:t>
            </a:r>
            <a:r>
              <a:rPr lang="en-US" sz="1800" dirty="0" smtClean="0"/>
              <a:t>technology, including the Internet, to produce and publish writing and to interact and collaborate with others.</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482407" y="1828800"/>
            <a:ext cx="8118548" cy="40385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115458" y="2209800"/>
            <a:ext cx="3200400" cy="3352800"/>
          </a:xfrm>
          <a:prstGeom prst="ellipse">
            <a:avLst/>
          </a:prstGeom>
          <a:gradFill flip="none" rotWithShape="1">
            <a:gsLst>
              <a:gs pos="5000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path path="circle">
              <a:fillToRect l="50000" t="50000" r="50000" b="50000"/>
            </a:path>
            <a:tileRect/>
          </a:gra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876800" y="2171700"/>
            <a:ext cx="3352800" cy="3429000"/>
          </a:xfrm>
          <a:prstGeom prst="ellipse">
            <a:avLst/>
          </a:prstGeom>
          <a:gradFill flip="none" rotWithShape="1">
            <a:gsLst>
              <a:gs pos="50000">
                <a:schemeClr val="tx1">
                  <a:lumMod val="65000"/>
                  <a:shade val="30000"/>
                  <a:satMod val="115000"/>
                </a:schemeClr>
              </a:gs>
              <a:gs pos="50000">
                <a:schemeClr val="tx1">
                  <a:lumMod val="65000"/>
                  <a:shade val="67500"/>
                  <a:satMod val="115000"/>
                </a:schemeClr>
              </a:gs>
              <a:gs pos="100000">
                <a:schemeClr val="tx1">
                  <a:lumMod val="65000"/>
                  <a:shade val="100000"/>
                  <a:satMod val="115000"/>
                </a:schemeClr>
              </a:gs>
            </a:gsLst>
            <a:path path="circle">
              <a:fillToRect l="50000" t="50000" r="50000" b="50000"/>
            </a:path>
            <a:tileRect/>
          </a:gra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274638"/>
            <a:ext cx="8458200" cy="1249362"/>
          </a:xfrm>
        </p:spPr>
        <p:txBody>
          <a:bodyPr/>
          <a:lstStyle/>
          <a:p>
            <a:pPr algn="ctr"/>
            <a:r>
              <a:rPr lang="en-US" dirty="0" smtClean="0">
                <a:solidFill>
                  <a:srgbClr val="FFFF00"/>
                </a:solidFill>
              </a:rPr>
              <a:t>Kansas</a:t>
            </a:r>
            <a:endParaRPr lang="en-US" dirty="0">
              <a:solidFill>
                <a:srgbClr val="FFFF00"/>
              </a:solidFill>
            </a:endParaRPr>
          </a:p>
        </p:txBody>
      </p:sp>
      <p:pic>
        <p:nvPicPr>
          <p:cNvPr id="4" name="Content Placeholder 3" descr="infinity_21stCentury--v3.png"/>
          <p:cNvPicPr>
            <a:picLocks noGrp="1" noChangeAspect="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1229298"/>
            <a:ext cx="7928282" cy="4900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130491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Project-based Learning</a:t>
            </a:r>
            <a:endParaRPr lang="en-US" dirty="0"/>
          </a:p>
        </p:txBody>
      </p:sp>
      <p:sp>
        <p:nvSpPr>
          <p:cNvPr id="4" name="Content Placeholder 3"/>
          <p:cNvSpPr>
            <a:spLocks noGrp="1"/>
          </p:cNvSpPr>
          <p:nvPr>
            <p:ph idx="1"/>
          </p:nvPr>
        </p:nvSpPr>
        <p:spPr/>
        <p:txBody>
          <a:bodyPr>
            <a:normAutofit fontScale="92500" lnSpcReduction="20000"/>
          </a:bodyPr>
          <a:lstStyle/>
          <a:p>
            <a:pPr lvl="0"/>
            <a:r>
              <a:rPr lang="en-US" sz="2000" dirty="0" smtClean="0"/>
              <a:t>is </a:t>
            </a:r>
            <a:r>
              <a:rPr lang="en-US" sz="2000" dirty="0"/>
              <a:t>an instructional approach built upon authentic learning activities that engage student interest and motivation. </a:t>
            </a:r>
          </a:p>
          <a:p>
            <a:pPr lvl="0"/>
            <a:r>
              <a:rPr lang="en-US" sz="2000" dirty="0" smtClean="0"/>
              <a:t>is </a:t>
            </a:r>
            <a:r>
              <a:rPr lang="en-US" sz="2000" dirty="0"/>
              <a:t>synonymous with learning in depth. </a:t>
            </a:r>
          </a:p>
          <a:p>
            <a:pPr lvl="0"/>
            <a:r>
              <a:rPr lang="en-US" sz="2000" dirty="0" smtClean="0"/>
              <a:t>teaches </a:t>
            </a:r>
            <a:r>
              <a:rPr lang="en-US" sz="2000" dirty="0"/>
              <a:t>students </a:t>
            </a:r>
            <a:r>
              <a:rPr lang="en-US" sz="2000" dirty="0" smtClean="0"/>
              <a:t>21st </a:t>
            </a:r>
            <a:r>
              <a:rPr lang="en-US" sz="2000" dirty="0"/>
              <a:t>century skills as well as content. </a:t>
            </a:r>
            <a:endParaRPr lang="en-US" sz="2000" dirty="0" smtClean="0"/>
          </a:p>
          <a:p>
            <a:pPr lvl="0"/>
            <a:r>
              <a:rPr lang="en-US" sz="2000" dirty="0"/>
              <a:t>is generally done by groups of students working together toward a common goal</a:t>
            </a:r>
            <a:r>
              <a:rPr lang="en-US" sz="2000" dirty="0" smtClean="0"/>
              <a:t>.</a:t>
            </a:r>
          </a:p>
          <a:p>
            <a:pPr lvl="0"/>
            <a:r>
              <a:rPr lang="en-US" sz="2000" dirty="0"/>
              <a:t>allows students to reflect upon their own ideas and opinions, exercise voice and choice, and make decisions that affect project outcomes and the learning process in general.</a:t>
            </a:r>
          </a:p>
          <a:p>
            <a:pPr lvl="0"/>
            <a:endParaRPr lang="en-US" sz="2000" dirty="0"/>
          </a:p>
          <a:p>
            <a:pPr marL="36576" lvl="0" indent="0">
              <a:buNone/>
            </a:pPr>
            <a:r>
              <a:rPr lang="en-US" sz="2000" dirty="0"/>
              <a:t>Combining these considerations, Project Based Learning is defined as:</a:t>
            </a:r>
          </a:p>
          <a:p>
            <a:pPr marL="0" lvl="0" indent="0">
              <a:buNone/>
            </a:pPr>
            <a:r>
              <a:rPr lang="en-US" sz="2000" dirty="0" smtClean="0"/>
              <a:t>a </a:t>
            </a:r>
            <a:r>
              <a:rPr lang="en-US" sz="2000" dirty="0"/>
              <a:t>systematic teaching method that engages students in learning essential </a:t>
            </a:r>
            <a:r>
              <a:rPr lang="en-US" sz="2000" dirty="0" smtClean="0"/>
              <a:t>knowledge </a:t>
            </a:r>
            <a:r>
              <a:rPr lang="en-US" sz="2000" dirty="0"/>
              <a:t>and life-enhancing skills through an extended, student-	influenced inquiry process structured around complex, authentic </a:t>
            </a:r>
            <a:r>
              <a:rPr lang="en-US" sz="2000" dirty="0" smtClean="0"/>
              <a:t>questions </a:t>
            </a:r>
            <a:r>
              <a:rPr lang="en-US" sz="2000" dirty="0"/>
              <a:t>and carefully designed products and tasks.</a:t>
            </a:r>
          </a:p>
          <a:p>
            <a:pPr lvl="0"/>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Turning Point Learning Center</a:t>
            </a:r>
            <a:endParaRPr lang="en-US" dirty="0"/>
          </a:p>
        </p:txBody>
      </p:sp>
      <p:pic>
        <p:nvPicPr>
          <p:cNvPr id="7" name="Animoto - TPLC.mp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1538288" y="1447800"/>
            <a:ext cx="6034087" cy="4525963"/>
          </a:xfrm>
        </p:spPr>
      </p:pic>
    </p:spTree>
    <p:extLst>
      <p:ext uri="{BB962C8B-B14F-4D97-AF65-F5344CB8AC3E}">
        <p14:creationId xmlns:p14="http://schemas.microsoft.com/office/powerpoint/2010/main" xmlns="" val="3079942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These ideas are not new . . .</a:t>
            </a:r>
            <a:endParaRPr lang="en-US" dirty="0">
              <a:solidFill>
                <a:srgbClr val="FFFF00"/>
              </a:solidFill>
            </a:endParaRPr>
          </a:p>
        </p:txBody>
      </p:sp>
      <p:sp>
        <p:nvSpPr>
          <p:cNvPr id="4" name="Rectangle 3"/>
          <p:cNvSpPr/>
          <p:nvPr/>
        </p:nvSpPr>
        <p:spPr>
          <a:xfrm>
            <a:off x="533400" y="1524000"/>
            <a:ext cx="8229600" cy="4819781"/>
          </a:xfrm>
          <a:prstGeom prst="rect">
            <a:avLst/>
          </a:prstGeom>
        </p:spPr>
        <p:txBody>
          <a:bodyPr wrap="square">
            <a:spAutoFit/>
          </a:bodyPr>
          <a:lstStyle/>
          <a:p>
            <a:pPr>
              <a:lnSpc>
                <a:spcPct val="80000"/>
              </a:lnSpc>
            </a:pPr>
            <a:r>
              <a:rPr lang="en-US" sz="2400" dirty="0"/>
              <a:t>The definition of what it means to be literate continuously changes as new technologies of literacy rapidly appear in an age of information, creating both new opportunities and new challenges for literacy educators. </a:t>
            </a:r>
          </a:p>
          <a:p>
            <a:pPr>
              <a:lnSpc>
                <a:spcPct val="80000"/>
              </a:lnSpc>
            </a:pPr>
            <a:endParaRPr lang="en-US" sz="2400" dirty="0"/>
          </a:p>
          <a:p>
            <a:pPr>
              <a:lnSpc>
                <a:spcPct val="80000"/>
              </a:lnSpc>
            </a:pPr>
            <a:r>
              <a:rPr lang="en-US" sz="2400" dirty="0"/>
              <a:t>How do we teach children to continuously become literate?</a:t>
            </a:r>
          </a:p>
          <a:p>
            <a:pPr>
              <a:lnSpc>
                <a:spcPct val="80000"/>
              </a:lnSpc>
            </a:pPr>
            <a:endParaRPr lang="en-US" sz="2400" dirty="0"/>
          </a:p>
          <a:p>
            <a:pPr>
              <a:lnSpc>
                <a:spcPct val="80000"/>
              </a:lnSpc>
            </a:pPr>
            <a:r>
              <a:rPr lang="en-US" sz="2400" dirty="0"/>
              <a:t>How do we help children learn to learn the new literacies that will continuously emerge?</a:t>
            </a:r>
          </a:p>
          <a:p>
            <a:pPr>
              <a:lnSpc>
                <a:spcPct val="80000"/>
              </a:lnSpc>
            </a:pPr>
            <a:endParaRPr lang="en-US" sz="2400" dirty="0"/>
          </a:p>
          <a:p>
            <a:pPr>
              <a:lnSpc>
                <a:spcPct val="80000"/>
              </a:lnSpc>
            </a:pPr>
            <a:r>
              <a:rPr lang="en-US" sz="2400" dirty="0"/>
              <a:t>Literacy is no longer an end point to be achieved and tested but rather a process of continuously learning how to become literate. </a:t>
            </a:r>
            <a:endParaRPr lang="en-US" sz="2400" dirty="0" smtClean="0"/>
          </a:p>
          <a:p>
            <a:pPr>
              <a:lnSpc>
                <a:spcPct val="80000"/>
              </a:lnSpc>
            </a:pPr>
            <a:endParaRPr lang="en-US" sz="2400" dirty="0"/>
          </a:p>
          <a:p>
            <a:pPr algn="r">
              <a:lnSpc>
                <a:spcPct val="80000"/>
              </a:lnSpc>
            </a:pPr>
            <a:r>
              <a:rPr lang="en-US" sz="2400" dirty="0"/>
              <a:t>(</a:t>
            </a:r>
            <a:r>
              <a:rPr lang="en-US" sz="2400" dirty="0" err="1"/>
              <a:t>Leu</a:t>
            </a:r>
            <a:r>
              <a:rPr lang="en-US" sz="2400" dirty="0"/>
              <a:t>, 2000)</a:t>
            </a:r>
          </a:p>
          <a:p>
            <a:pPr algn="r">
              <a:lnSpc>
                <a:spcPct val="80000"/>
              </a:lnSpc>
            </a:pPr>
            <a:endParaRPr lang="en-US" sz="2400" dirty="0"/>
          </a:p>
        </p:txBody>
      </p:sp>
    </p:spTree>
    <p:extLst>
      <p:ext uri="{BB962C8B-B14F-4D97-AF65-F5344CB8AC3E}">
        <p14:creationId xmlns:p14="http://schemas.microsoft.com/office/powerpoint/2010/main" xmlns="" val="2428359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www.technologybitsbytesnibbles.info</a:t>
            </a:r>
            <a:endParaRPr lang="en-US" dirty="0"/>
          </a:p>
        </p:txBody>
      </p:sp>
      <p:pic>
        <p:nvPicPr>
          <p:cNvPr id="1027" name="Picture 3"/>
          <p:cNvPicPr>
            <a:picLocks noChangeAspect="1" noChangeArrowheads="1"/>
          </p:cNvPicPr>
          <p:nvPr/>
        </p:nvPicPr>
        <p:blipFill>
          <a:blip r:embed="rId2" cstate="print"/>
          <a:srcRect/>
          <a:stretch>
            <a:fillRect/>
          </a:stretch>
        </p:blipFill>
        <p:spPr bwMode="auto">
          <a:xfrm>
            <a:off x="1" y="1489734"/>
            <a:ext cx="9144000" cy="483486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7625" y="1419225"/>
            <a:ext cx="9096375" cy="5438775"/>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smtClean="0"/>
              <a:t>http://podstock.ning.com</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References</a:t>
            </a:r>
            <a:endParaRPr lang="en-US" dirty="0"/>
          </a:p>
        </p:txBody>
      </p:sp>
      <p:sp>
        <p:nvSpPr>
          <p:cNvPr id="4" name="Content Placeholder 3"/>
          <p:cNvSpPr>
            <a:spLocks noGrp="1"/>
          </p:cNvSpPr>
          <p:nvPr>
            <p:ph idx="1"/>
          </p:nvPr>
        </p:nvSpPr>
        <p:spPr/>
        <p:txBody>
          <a:bodyPr>
            <a:normAutofit lnSpcReduction="10000"/>
          </a:bodyPr>
          <a:lstStyle/>
          <a:p>
            <a:r>
              <a:rPr lang="en-US" dirty="0" smtClean="0"/>
              <a:t>Hand image:  healthandwelfare.idaho.gov</a:t>
            </a:r>
          </a:p>
          <a:p>
            <a:r>
              <a:rPr lang="en-US" dirty="0" smtClean="0"/>
              <a:t>Teacher/learner:  </a:t>
            </a:r>
            <a:r>
              <a:rPr lang="en-US" dirty="0" smtClean="0">
                <a:solidFill>
                  <a:srgbClr val="FFFF00"/>
                </a:solidFill>
                <a:hlinkClick r:id="rId2"/>
              </a:rPr>
              <a:t>http://www.google.com/images?hl=en&amp;biw=1024&amp;bih=573&amp;gbv=2&amp;tbm=isch&amp;btnG=Search&amp;aq=f&amp;aqi=&amp;oq=&amp;safe=active&amp;q=teacher%20as%20a%20learner</a:t>
            </a:r>
            <a:endParaRPr lang="en-US" dirty="0" smtClean="0">
              <a:solidFill>
                <a:srgbClr val="FFFF00"/>
              </a:solidFill>
            </a:endParaRPr>
          </a:p>
          <a:p>
            <a:r>
              <a:rPr lang="en-US" dirty="0" smtClean="0"/>
              <a:t>Richardson, W. &amp; </a:t>
            </a:r>
            <a:r>
              <a:rPr lang="en-US" dirty="0" err="1" smtClean="0"/>
              <a:t>Mancabelli</a:t>
            </a:r>
            <a:r>
              <a:rPr lang="en-US" dirty="0" smtClean="0"/>
              <a:t>, R. (in press).   Personal learning networks.  New York: Solution Tree.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30425"/>
            <a:ext cx="7772400" cy="3508375"/>
          </a:xfrm>
        </p:spPr>
        <p:txBody>
          <a:bodyPr>
            <a:normAutofit fontScale="90000"/>
          </a:bodyPr>
          <a:lstStyle/>
          <a:p>
            <a:r>
              <a:rPr lang="en-US" dirty="0" smtClean="0"/>
              <a:t>Technology does not </a:t>
            </a:r>
            <a:br>
              <a:rPr lang="en-US" dirty="0" smtClean="0"/>
            </a:br>
            <a:r>
              <a:rPr lang="en-US" dirty="0" smtClean="0"/>
              <a:t>drive change…..</a:t>
            </a:r>
            <a:br>
              <a:rPr lang="en-US" dirty="0" smtClean="0"/>
            </a:br>
            <a:r>
              <a:rPr lang="en-US" dirty="0" smtClean="0"/>
              <a:t>it enables change.</a:t>
            </a:r>
            <a:br>
              <a:rPr lang="en-US" dirty="0" smtClean="0"/>
            </a:br>
            <a:r>
              <a:rPr lang="en-US" dirty="0" smtClean="0"/>
              <a:t/>
            </a:r>
            <a:br>
              <a:rPr lang="en-US" dirty="0" smtClean="0"/>
            </a:br>
            <a:r>
              <a:rPr lang="en-US" dirty="0" smtClean="0"/>
              <a:t>					</a:t>
            </a:r>
            <a:r>
              <a:rPr lang="en-US" sz="2800" dirty="0" smtClean="0"/>
              <a:t>--author unknown</a:t>
            </a:r>
            <a:endParaRPr lang="en-US" sz="2800" dirty="0"/>
          </a:p>
        </p:txBody>
      </p:sp>
      <p:sp>
        <p:nvSpPr>
          <p:cNvPr id="5" name="Subtitle 4"/>
          <p:cNvSpPr>
            <a:spLocks noGrp="1"/>
          </p:cNvSpPr>
          <p:nvPr>
            <p:ph type="subTitle" idx="1"/>
          </p:nvPr>
        </p:nvSpPr>
        <p:spPr>
          <a:xfrm flipV="1">
            <a:off x="1371600" y="5638800"/>
            <a:ext cx="6400800" cy="152400"/>
          </a:xfrm>
        </p:spPr>
        <p:txBody>
          <a:bodyPr>
            <a:normAutofit fontScale="55000" lnSpcReduction="20000"/>
          </a:bodyPr>
          <a:lstStyle/>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30425"/>
            <a:ext cx="7772400" cy="3432175"/>
          </a:xfrm>
        </p:spPr>
        <p:txBody>
          <a:bodyPr>
            <a:normAutofit/>
          </a:bodyPr>
          <a:lstStyle/>
          <a:p>
            <a:r>
              <a:rPr lang="en-US" dirty="0" smtClean="0"/>
              <a:t>It’s not about technology, </a:t>
            </a:r>
            <a:br>
              <a:rPr lang="en-US" dirty="0" smtClean="0"/>
            </a:br>
            <a:r>
              <a:rPr lang="en-US" dirty="0" smtClean="0"/>
              <a:t>it’s about learning.</a:t>
            </a:r>
            <a:br>
              <a:rPr lang="en-US" dirty="0" smtClean="0"/>
            </a:br>
            <a:r>
              <a:rPr lang="en-US" dirty="0" smtClean="0"/>
              <a:t>					</a:t>
            </a:r>
            <a:r>
              <a:rPr lang="en-US" sz="2800" dirty="0" smtClean="0"/>
              <a:t>--Will Richardson</a:t>
            </a:r>
            <a:r>
              <a:rPr lang="en-US" dirty="0" smtClean="0"/>
              <a:t/>
            </a:r>
            <a:br>
              <a:rPr lang="en-US" dirty="0" smtClean="0"/>
            </a:br>
            <a:endParaRPr lang="en-US" dirty="0"/>
          </a:p>
        </p:txBody>
      </p:sp>
      <p:sp>
        <p:nvSpPr>
          <p:cNvPr id="3" name="Content Placeholder 2"/>
          <p:cNvSpPr>
            <a:spLocks noGrp="1"/>
          </p:cNvSpPr>
          <p:nvPr>
            <p:ph type="subTitle" idx="1"/>
          </p:nvPr>
        </p:nvSpPr>
        <p:spPr>
          <a:xfrm flipV="1">
            <a:off x="1371600" y="5638799"/>
            <a:ext cx="6400800" cy="45719"/>
          </a:xfrm>
        </p:spPr>
        <p:txBody>
          <a:bodyPr>
            <a:normAutofit fontScale="25000" lnSpcReduction="20000"/>
          </a:bodyPr>
          <a:lstStyle/>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p:control spid="1028" name="WindowsMediaPlayer1" r:id="rId2" imgW="8380952" imgH="5942857"/>
    </p:controls>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21506" name="Picture 2"/>
          <p:cNvPicPr>
            <a:picLocks noGrp="1" noChangeAspect="1" noChangeArrowheads="1"/>
          </p:cNvPicPr>
          <p:nvPr>
            <p:ph sz="half" idx="1"/>
          </p:nvPr>
        </p:nvPicPr>
        <p:blipFill>
          <a:blip r:embed="rId3" cstate="print"/>
          <a:stretch>
            <a:fillRect/>
          </a:stretch>
        </p:blipFill>
        <p:spPr bwMode="auto">
          <a:xfrm>
            <a:off x="857250" y="3063081"/>
            <a:ext cx="2857500" cy="1600200"/>
          </a:xfrm>
          <a:prstGeom prst="rect">
            <a:avLst/>
          </a:prstGeom>
          <a:noFill/>
          <a:ln w="9525">
            <a:noFill/>
            <a:miter lim="800000"/>
            <a:headEnd/>
            <a:tailEnd/>
          </a:ln>
          <a:effectLst/>
        </p:spPr>
      </p:pic>
      <p:sp>
        <p:nvSpPr>
          <p:cNvPr id="6" name="Content Placeholder 5"/>
          <p:cNvSpPr>
            <a:spLocks noGrp="1"/>
          </p:cNvSpPr>
          <p:nvPr>
            <p:ph sz="half" idx="2"/>
          </p:nvPr>
        </p:nvSpPr>
        <p:spPr/>
        <p:txBody>
          <a:bodyPr>
            <a:normAutofit/>
          </a:bodyPr>
          <a:lstStyle/>
          <a:p>
            <a:pPr algn="ctr">
              <a:buNone/>
            </a:pPr>
            <a:r>
              <a:rPr lang="en-US" sz="4800" dirty="0" smtClean="0"/>
              <a:t>Everyone can be both a teacher and a learner.</a:t>
            </a:r>
            <a:endParaRPr lang="en-US" sz="4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45719"/>
          </a:xfrm>
        </p:spPr>
        <p:txBody>
          <a:bodyPr>
            <a:normAutofit fontScale="90000"/>
          </a:bodyPr>
          <a:lstStyle/>
          <a:p>
            <a:endParaRPr lang="en-US" dirty="0"/>
          </a:p>
        </p:txBody>
      </p:sp>
      <p:sp>
        <p:nvSpPr>
          <p:cNvPr id="9" name="Content Placeholder 8"/>
          <p:cNvSpPr>
            <a:spLocks noGrp="1"/>
          </p:cNvSpPr>
          <p:nvPr>
            <p:ph sz="half" idx="1"/>
          </p:nvPr>
        </p:nvSpPr>
        <p:spPr/>
        <p:txBody>
          <a:bodyPr>
            <a:normAutofit lnSpcReduction="10000"/>
          </a:bodyPr>
          <a:lstStyle/>
          <a:p>
            <a:pPr algn="ctr">
              <a:buNone/>
            </a:pPr>
            <a:r>
              <a:rPr lang="en-US" sz="4400" dirty="0" smtClean="0"/>
              <a:t>The collective knowledge of the group is the most powerful problem solving tool.</a:t>
            </a:r>
          </a:p>
          <a:p>
            <a:endParaRPr lang="en-US" dirty="0"/>
          </a:p>
        </p:txBody>
      </p:sp>
      <p:pic>
        <p:nvPicPr>
          <p:cNvPr id="20482" name="Picture 2"/>
          <p:cNvPicPr>
            <a:picLocks noGrp="1" noChangeAspect="1" noChangeArrowheads="1"/>
          </p:cNvPicPr>
          <p:nvPr>
            <p:ph sz="half" idx="2"/>
          </p:nvPr>
        </p:nvPicPr>
        <p:blipFill>
          <a:blip r:embed="rId3" cstate="print"/>
          <a:stretch>
            <a:fillRect/>
          </a:stretch>
        </p:blipFill>
        <p:spPr bwMode="auto">
          <a:xfrm>
            <a:off x="4452937" y="1653381"/>
            <a:ext cx="3286125" cy="4419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304800"/>
            <a:ext cx="8229600" cy="1143000"/>
          </a:xfrm>
        </p:spPr>
        <p:txBody>
          <a:bodyPr>
            <a:normAutofit fontScale="90000"/>
          </a:bodyPr>
          <a:lstStyle/>
          <a:p>
            <a:r>
              <a:rPr lang="en-US" dirty="0" smtClean="0">
                <a:solidFill>
                  <a:srgbClr val="FFFF00"/>
                </a:solidFill>
              </a:rPr>
              <a:t>Technology Brings People Together</a:t>
            </a:r>
            <a:endParaRPr lang="en-US" dirty="0">
              <a:solidFill>
                <a:srgbClr val="FFFF00"/>
              </a:solidFill>
            </a:endParaRPr>
          </a:p>
        </p:txBody>
      </p:sp>
      <p:sp>
        <p:nvSpPr>
          <p:cNvPr id="3" name="Content Placeholder 2"/>
          <p:cNvSpPr>
            <a:spLocks noGrp="1"/>
          </p:cNvSpPr>
          <p:nvPr>
            <p:ph idx="4294967295"/>
          </p:nvPr>
        </p:nvSpPr>
        <p:spPr>
          <a:xfrm>
            <a:off x="0" y="1600200"/>
            <a:ext cx="8229600" cy="4525963"/>
          </a:xfrm>
        </p:spPr>
        <p:txBody>
          <a:bodyPr/>
          <a:lstStyle/>
          <a:p>
            <a:pPr>
              <a:buNone/>
            </a:pPr>
            <a:r>
              <a:rPr lang="en-US" dirty="0" smtClean="0"/>
              <a:t>	Create your own personal learning networks</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3048000" y="2590800"/>
            <a:ext cx="2470387" cy="3781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Box 3"/>
          <p:cNvSpPr txBox="1">
            <a:spLocks noChangeArrowheads="1"/>
          </p:cNvSpPr>
          <p:nvPr/>
        </p:nvSpPr>
        <p:spPr bwMode="auto">
          <a:xfrm>
            <a:off x="457200" y="1752600"/>
            <a:ext cx="8001000" cy="436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a:solidFill>
                  <a:schemeClr val="tx1"/>
                </a:solidFill>
                <a:latin typeface="GillSans"/>
              </a:defRPr>
            </a:lvl1pPr>
            <a:lvl2pPr marL="742950" indent="-285750" eaLnBrk="0" hangingPunct="0">
              <a:defRPr sz="4400">
                <a:solidFill>
                  <a:schemeClr val="tx1"/>
                </a:solidFill>
                <a:latin typeface="GillSans"/>
              </a:defRPr>
            </a:lvl2pPr>
            <a:lvl3pPr marL="1143000" indent="-228600" eaLnBrk="0" hangingPunct="0">
              <a:defRPr sz="4400">
                <a:solidFill>
                  <a:schemeClr val="tx1"/>
                </a:solidFill>
                <a:latin typeface="GillSans"/>
              </a:defRPr>
            </a:lvl3pPr>
            <a:lvl4pPr marL="1600200" indent="-228600" eaLnBrk="0" hangingPunct="0">
              <a:defRPr sz="4400">
                <a:solidFill>
                  <a:schemeClr val="tx1"/>
                </a:solidFill>
                <a:latin typeface="GillSans"/>
              </a:defRPr>
            </a:lvl4pPr>
            <a:lvl5pPr marL="2057400" indent="-228600" eaLnBrk="0" hangingPunct="0">
              <a:defRPr sz="4400">
                <a:solidFill>
                  <a:schemeClr val="tx1"/>
                </a:solidFill>
                <a:latin typeface="GillSans"/>
              </a:defRPr>
            </a:lvl5pPr>
            <a:lvl6pPr marL="2514600" indent="-228600" algn="ctr" eaLnBrk="0" fontAlgn="base" hangingPunct="0">
              <a:spcBef>
                <a:spcPct val="50000"/>
              </a:spcBef>
              <a:spcAft>
                <a:spcPct val="50000"/>
              </a:spcAft>
              <a:defRPr sz="4400">
                <a:solidFill>
                  <a:schemeClr val="tx1"/>
                </a:solidFill>
                <a:latin typeface="GillSans"/>
              </a:defRPr>
            </a:lvl6pPr>
            <a:lvl7pPr marL="2971800" indent="-228600" algn="ctr" eaLnBrk="0" fontAlgn="base" hangingPunct="0">
              <a:spcBef>
                <a:spcPct val="50000"/>
              </a:spcBef>
              <a:spcAft>
                <a:spcPct val="50000"/>
              </a:spcAft>
              <a:defRPr sz="4400">
                <a:solidFill>
                  <a:schemeClr val="tx1"/>
                </a:solidFill>
                <a:latin typeface="GillSans"/>
              </a:defRPr>
            </a:lvl7pPr>
            <a:lvl8pPr marL="3429000" indent="-228600" algn="ctr" eaLnBrk="0" fontAlgn="base" hangingPunct="0">
              <a:spcBef>
                <a:spcPct val="50000"/>
              </a:spcBef>
              <a:spcAft>
                <a:spcPct val="50000"/>
              </a:spcAft>
              <a:defRPr sz="4400">
                <a:solidFill>
                  <a:schemeClr val="tx1"/>
                </a:solidFill>
                <a:latin typeface="GillSans"/>
              </a:defRPr>
            </a:lvl8pPr>
            <a:lvl9pPr marL="3886200" indent="-228600" algn="ctr" eaLnBrk="0" fontAlgn="base" hangingPunct="0">
              <a:spcBef>
                <a:spcPct val="50000"/>
              </a:spcBef>
              <a:spcAft>
                <a:spcPct val="50000"/>
              </a:spcAft>
              <a:defRPr sz="4400">
                <a:solidFill>
                  <a:schemeClr val="tx1"/>
                </a:solidFill>
                <a:latin typeface="GillSans"/>
              </a:defRPr>
            </a:lvl9pPr>
          </a:lstStyle>
          <a:p>
            <a:pPr marL="0" marR="0" lvl="0" indent="0" algn="l" defTabSz="914400" eaLnBrk="1" fontAlgn="auto"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5C1F00"/>
              </a:solidFill>
              <a:effectLst/>
              <a:uLnTx/>
              <a:uFillTx/>
              <a:latin typeface="Arial" pitchFamily="34" charset="0"/>
            </a:endParaRPr>
          </a:p>
          <a:p>
            <a:pPr marL="0" marR="0" lvl="0" indent="0" algn="l" defTabSz="914400" eaLnBrk="1" fontAlgn="auto"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5C1F00"/>
              </a:solidFill>
              <a:effectLst/>
              <a:uLnTx/>
              <a:uFillTx/>
              <a:latin typeface="Arial" pitchFamily="34" charset="0"/>
            </a:endParaRPr>
          </a:p>
          <a:p>
            <a:pPr marL="0" marR="0" lvl="0" indent="0" defTabSz="914400" eaLnBrk="1" fontAlgn="auto"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effectLst/>
                <a:uLnTx/>
                <a:uFillTx/>
                <a:latin typeface="Arial" pitchFamily="34" charset="0"/>
              </a:rPr>
              <a:t>“During a period in which technology has fundamentally transformed America's offices, factories, and retail establishments, its impact within our nation's classrooms has generally been quite modest.” </a:t>
            </a:r>
          </a:p>
          <a:p>
            <a:pPr marL="0" marR="0" lvl="0" indent="0" algn="l" defTabSz="914400" eaLnBrk="1" fontAlgn="auto"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smtClean="0">
              <a:ln>
                <a:noFill/>
              </a:ln>
              <a:effectLst/>
              <a:uLnTx/>
              <a:uFillTx/>
              <a:latin typeface="Arial" pitchFamily="34" charset="0"/>
            </a:endParaRPr>
          </a:p>
          <a:p>
            <a:pPr marL="0" marR="0" lvl="0" indent="0" algn="l" defTabSz="914400" eaLnBrk="1" fontAlgn="auto"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smtClean="0">
              <a:ln>
                <a:noFill/>
              </a:ln>
              <a:effectLst/>
              <a:uLnTx/>
              <a:uFillTx/>
              <a:latin typeface="Arial" pitchFamily="34" charset="0"/>
            </a:endParaRPr>
          </a:p>
          <a:p>
            <a:pPr marL="0" marR="0" lvl="0" indent="0" algn="r" defTabSz="914400" eaLnBrk="1" fontAlgn="auto"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smtClean="0">
                <a:ln>
                  <a:noFill/>
                </a:ln>
                <a:effectLst/>
                <a:uLnTx/>
                <a:uFillTx/>
                <a:latin typeface="Arial" pitchFamily="34" charset="0"/>
              </a:rPr>
              <a:t>	– </a:t>
            </a:r>
            <a:r>
              <a:rPr kumimoji="0" lang="en-US" sz="1400" b="0" i="1" u="none" strike="noStrike" kern="0" cap="none" spc="0" normalizeH="0" baseline="0" noProof="0" dirty="0" smtClean="0">
                <a:ln>
                  <a:noFill/>
                </a:ln>
                <a:effectLst/>
                <a:uLnTx/>
                <a:uFillTx/>
                <a:latin typeface="Arial" pitchFamily="34" charset="0"/>
              </a:rPr>
              <a:t>Report to the President on the </a:t>
            </a:r>
          </a:p>
          <a:p>
            <a:pPr marL="0" marR="0" lvl="0" indent="0" algn="r" defTabSz="914400" eaLnBrk="1" fontAlgn="auto" latinLnBrk="0" hangingPunct="1">
              <a:lnSpc>
                <a:spcPct val="100000"/>
              </a:lnSpc>
              <a:spcBef>
                <a:spcPct val="0"/>
              </a:spcBef>
              <a:spcAft>
                <a:spcPct val="0"/>
              </a:spcAft>
              <a:buClrTx/>
              <a:buSzTx/>
              <a:buFontTx/>
              <a:buNone/>
              <a:tabLst/>
              <a:defRPr/>
            </a:pPr>
            <a:r>
              <a:rPr kumimoji="0" lang="en-US" sz="1400" b="0" i="1" u="none" strike="noStrike" kern="0" cap="none" spc="0" normalizeH="0" baseline="0" noProof="0" dirty="0" smtClean="0">
                <a:ln>
                  <a:noFill/>
                </a:ln>
                <a:effectLst/>
                <a:uLnTx/>
                <a:uFillTx/>
                <a:latin typeface="Arial" pitchFamily="34" charset="0"/>
              </a:rPr>
              <a:t>Use of Technology to Strengthen K-12 Education in the United States</a:t>
            </a:r>
          </a:p>
        </p:txBody>
      </p:sp>
    </p:spTree>
    <p:extLst>
      <p:ext uri="{BB962C8B-B14F-4D97-AF65-F5344CB8AC3E}">
        <p14:creationId xmlns:p14="http://schemas.microsoft.com/office/powerpoint/2010/main" xmlns="" val="1380014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If you think the future will require better schools, you’re wrong.  The future of education calls for entirely different learning environments.  </a:t>
            </a:r>
          </a:p>
          <a:p>
            <a:pPr marL="0" indent="0">
              <a:buNone/>
            </a:pPr>
            <a:endParaRPr lang="en-US" dirty="0"/>
          </a:p>
          <a:p>
            <a:pPr marL="0" indent="0" algn="r">
              <a:buNone/>
            </a:pPr>
            <a:r>
              <a:rPr lang="en-US" dirty="0" smtClean="0"/>
              <a:t>–Knowledge Words Foundation</a:t>
            </a:r>
          </a:p>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608</TotalTime>
  <Words>924</Words>
  <Application>Microsoft Office PowerPoint</Application>
  <PresentationFormat>On-screen Show (4:3)</PresentationFormat>
  <Paragraphs>82</Paragraphs>
  <Slides>19</Slides>
  <Notes>8</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Technic</vt:lpstr>
      <vt:lpstr>Moving Forward:  Using Technology to Promote Thinking and Learning</vt:lpstr>
      <vt:lpstr>Technology does not  drive change….. it enables change.       --author unknown</vt:lpstr>
      <vt:lpstr>It’s not about technology,  it’s about learning.      --Will Richardson </vt:lpstr>
      <vt:lpstr>Slide 4</vt:lpstr>
      <vt:lpstr>Slide 5</vt:lpstr>
      <vt:lpstr>Slide 6</vt:lpstr>
      <vt:lpstr>Technology Brings People Together</vt:lpstr>
      <vt:lpstr>Slide 8</vt:lpstr>
      <vt:lpstr>Slide 9</vt:lpstr>
      <vt:lpstr>Slide 10</vt:lpstr>
      <vt:lpstr>Common Core Standards</vt:lpstr>
      <vt:lpstr>Slide 12</vt:lpstr>
      <vt:lpstr>Kansas</vt:lpstr>
      <vt:lpstr>Project-based Learning</vt:lpstr>
      <vt:lpstr>Turning Point Learning Center</vt:lpstr>
      <vt:lpstr>These ideas are not new . . .</vt:lpstr>
      <vt:lpstr>www.technologybitsbytesnibbles.info</vt:lpstr>
      <vt:lpstr>http://podstock.ning.com</vt:lpstr>
      <vt:lpstr>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www.technologybitsbytesnibbles.info</dc:title>
  <dc:creator>Beth</dc:creator>
  <cp:lastModifiedBy>Upstairsn</cp:lastModifiedBy>
  <cp:revision>26</cp:revision>
  <dcterms:created xsi:type="dcterms:W3CDTF">2011-03-25T11:33:14Z</dcterms:created>
  <dcterms:modified xsi:type="dcterms:W3CDTF">2011-10-28T15:31:34Z</dcterms:modified>
</cp:coreProperties>
</file>